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2" r:id="rId9"/>
    <p:sldId id="263" r:id="rId10"/>
    <p:sldId id="30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2" r:id="rId26"/>
    <p:sldId id="301" r:id="rId27"/>
    <p:sldId id="283" r:id="rId28"/>
    <p:sldId id="302" r:id="rId29"/>
    <p:sldId id="284" r:id="rId30"/>
    <p:sldId id="286" r:id="rId31"/>
    <p:sldId id="285" r:id="rId32"/>
    <p:sldId id="299" r:id="rId33"/>
    <p:sldId id="288" r:id="rId34"/>
    <p:sldId id="290" r:id="rId35"/>
    <p:sldId id="291" r:id="rId36"/>
    <p:sldId id="292" r:id="rId37"/>
    <p:sldId id="294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FDF703"/>
    <a:srgbClr val="FCFC34"/>
    <a:srgbClr val="DEE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97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3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7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7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2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4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DF4B6-0EAD-4382-8ECE-9FDDA0414E87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00977-ABBD-425D-B02C-DE3609D6A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1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4FBFC4-CAE9-4B0C-A24F-6DD26A6DC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0698" y="2649450"/>
            <a:ext cx="7766936" cy="2298357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 MÃ ỨNG </a:t>
            </a:r>
            <a:r>
              <a:rPr lang="en-US" sz="18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 TRONG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TOÀN THÔNG TIN</a:t>
            </a:r>
            <a:b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 tài:</a:t>
            </a:r>
            <a:b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 DỰNG ỨNG DỤNG SỬ DỤNG THƯ VIỆN OPENSSL</a:t>
            </a:r>
            <a:b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B5CAA44-A184-4C10-8E21-BA2CA0FBB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5773" y="4421536"/>
            <a:ext cx="3225113" cy="189269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Thị Ngọc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 Hoàng Trung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Thanh Lâm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 Lê Huy</a:t>
            </a:r>
          </a:p>
          <a:p>
            <a:pPr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FF9E2A-0B8C-49B2-8BAB-AD315F161C7F}"/>
              </a:ext>
            </a:extLst>
          </p:cNvPr>
          <p:cNvSpPr txBox="1">
            <a:spLocks/>
          </p:cNvSpPr>
          <p:nvPr/>
        </p:nvSpPr>
        <p:spPr bwMode="gray">
          <a:xfrm>
            <a:off x="3590567" y="7846"/>
            <a:ext cx="4267200" cy="68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b="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 </a:t>
            </a:r>
            <a:r>
              <a:rPr lang="en-US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VIỆN KỸ THUẬT MẬT MÃ</a:t>
            </a:r>
          </a:p>
        </p:txBody>
      </p:sp>
      <p:pic>
        <p:nvPicPr>
          <p:cNvPr id="7" name="Google Shape;88;p15">
            <a:extLst>
              <a:ext uri="{FF2B5EF4-FFF2-40B4-BE49-F238E27FC236}">
                <a16:creationId xmlns:a16="http://schemas.microsoft.com/office/drawing/2014/main" id="{047E1CCE-BE4A-4942-955A-EE1A80CCFAA4}"/>
              </a:ext>
            </a:extLst>
          </p:cNvPr>
          <p:cNvPicPr preferRelativeResize="0"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833" y="815617"/>
            <a:ext cx="2442667" cy="1524000"/>
          </a:xfrm>
          <a:prstGeom prst="diamond">
            <a:avLst/>
          </a:prstGeom>
          <a:noFill/>
          <a:ln w="76200" cap="flat" cmpd="thinThick">
            <a:solidFill>
              <a:srgbClr val="CC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1B29FED-BF95-4CE2-A738-9DA122475F0E}"/>
              </a:ext>
            </a:extLst>
          </p:cNvPr>
          <p:cNvSpPr txBox="1">
            <a:spLocks/>
          </p:cNvSpPr>
          <p:nvPr/>
        </p:nvSpPr>
        <p:spPr>
          <a:xfrm>
            <a:off x="702174" y="4696306"/>
            <a:ext cx="3998367" cy="893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 toàn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Thầy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Bùi Hữu Đông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. Kiến trúc interface</a:t>
            </a:r>
          </a:p>
          <a:p>
            <a:pPr marL="0" indent="0">
              <a:buNone/>
            </a:pPr>
            <a:r>
              <a:rPr lang="en-US" dirty="0" smtClean="0"/>
              <a:t>Ví dụ: Mã hóa DES chế độ ECB với low interface.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97486"/>
            <a:ext cx="10058400" cy="14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6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. Công cụ dòng lệnh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4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</a:t>
            </a:r>
            <a:r>
              <a:rPr lang="en-US" dirty="0" smtClean="0"/>
              <a:t>. Hàm băm</a:t>
            </a:r>
          </a:p>
          <a:p>
            <a:pPr marL="0" indent="0">
              <a:buNone/>
            </a:pPr>
            <a:r>
              <a:rPr lang="en-US" dirty="0" smtClean="0"/>
              <a:t>OpenSSL hỗ trợ nhiều thuật toán băm: MD5, SHA, MDC2, ...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Cú pháp: openssl </a:t>
            </a:r>
            <a:r>
              <a:rPr lang="en-US" dirty="0" smtClean="0">
                <a:solidFill>
                  <a:srgbClr val="FF0000"/>
                </a:solidFill>
              </a:rPr>
              <a:t>dgst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&lt;function&gt; </a:t>
            </a:r>
            <a:r>
              <a:rPr lang="en-US" dirty="0" smtClean="0"/>
              <a:t>&lt;file&gt;</a:t>
            </a:r>
          </a:p>
          <a:p>
            <a:pPr marL="0" indent="0">
              <a:buNone/>
            </a:pPr>
            <a:r>
              <a:rPr lang="en-US" dirty="0" smtClean="0"/>
              <a:t>Ví dụ: openssl </a:t>
            </a:r>
            <a:r>
              <a:rPr lang="en-US" dirty="0" smtClean="0">
                <a:solidFill>
                  <a:srgbClr val="FF0000"/>
                </a:solidFill>
              </a:rPr>
              <a:t>dgst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–md5 </a:t>
            </a:r>
            <a:r>
              <a:rPr lang="en-US" dirty="0" smtClean="0"/>
              <a:t>demo.txt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</a:t>
            </a:r>
            <a:r>
              <a:rPr lang="en-US" dirty="0" smtClean="0"/>
              <a:t>. Mã hóa dữ liệu</a:t>
            </a:r>
          </a:p>
          <a:p>
            <a:pPr marL="0" indent="0">
              <a:buNone/>
            </a:pPr>
            <a:r>
              <a:rPr lang="en-US" dirty="0" smtClean="0"/>
              <a:t>OpenSSL hỗ trợ nhiều thuật mã hóa: DES, AES, ...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Cú pháp: openssl </a:t>
            </a:r>
            <a:r>
              <a:rPr lang="en-US" dirty="0" smtClean="0">
                <a:solidFill>
                  <a:srgbClr val="FF0000"/>
                </a:solidFill>
              </a:rPr>
              <a:t>enc </a:t>
            </a:r>
            <a:r>
              <a:rPr lang="en-US" dirty="0" smtClean="0"/>
              <a:t>&lt;options&gt;</a:t>
            </a:r>
          </a:p>
          <a:p>
            <a:pPr marL="0" indent="0">
              <a:buNone/>
            </a:pPr>
            <a:r>
              <a:rPr lang="en-US" dirty="0" smtClean="0"/>
              <a:t>Ví dụ: openssl </a:t>
            </a:r>
            <a:r>
              <a:rPr lang="en-US" dirty="0" smtClean="0">
                <a:solidFill>
                  <a:srgbClr val="FF0000"/>
                </a:solidFill>
              </a:rPr>
              <a:t>enc</a:t>
            </a:r>
            <a:r>
              <a:rPr lang="en-US" dirty="0" smtClean="0"/>
              <a:t> –e –aes256 –in demo.txt –out demo.txt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8</a:t>
            </a:r>
            <a:r>
              <a:rPr lang="en-US" dirty="0" smtClean="0"/>
              <a:t>. Tạo mật khẩu được mã hóa</a:t>
            </a:r>
          </a:p>
          <a:p>
            <a:pPr marL="0" indent="0">
              <a:buNone/>
            </a:pPr>
            <a:r>
              <a:rPr lang="en-US" dirty="0" smtClean="0"/>
              <a:t>Lệnh hữu ích khi sửa chữa trực tiếp các tệp tin chứa mật khẩu trên Linux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Cú pháp: openssl </a:t>
            </a:r>
            <a:r>
              <a:rPr lang="en-US" dirty="0" smtClean="0">
                <a:solidFill>
                  <a:srgbClr val="FF0000"/>
                </a:solidFill>
              </a:rPr>
              <a:t>passwd </a:t>
            </a:r>
            <a:r>
              <a:rPr lang="en-US" dirty="0" smtClean="0"/>
              <a:t>&lt;string&gt;</a:t>
            </a:r>
          </a:p>
          <a:p>
            <a:pPr marL="0" indent="0">
              <a:buNone/>
            </a:pPr>
            <a:r>
              <a:rPr lang="en-US" dirty="0" smtClean="0"/>
              <a:t>Ví dụ: openssl </a:t>
            </a:r>
            <a:r>
              <a:rPr lang="en-US" dirty="0" smtClean="0">
                <a:solidFill>
                  <a:srgbClr val="FF0000"/>
                </a:solidFill>
              </a:rPr>
              <a:t>passwd </a:t>
            </a:r>
            <a:r>
              <a:rPr lang="en-US" dirty="0" smtClean="0"/>
              <a:t>team7_password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9</a:t>
            </a:r>
            <a:r>
              <a:rPr lang="en-US" dirty="0" smtClean="0"/>
              <a:t>. Ký và xác thực chữ ký</a:t>
            </a:r>
          </a:p>
          <a:p>
            <a:pPr marL="0" indent="0">
              <a:buNone/>
            </a:pPr>
            <a:r>
              <a:rPr lang="en-US" dirty="0" smtClean="0"/>
              <a:t>Đưa chữ ký vào sản phẩm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Cú pháp: openssl </a:t>
            </a:r>
            <a:r>
              <a:rPr lang="en-US" dirty="0" smtClean="0">
                <a:solidFill>
                  <a:srgbClr val="FF0000"/>
                </a:solidFill>
              </a:rPr>
              <a:t>dgst </a:t>
            </a:r>
            <a:r>
              <a:rPr lang="en-US" dirty="0" smtClean="0"/>
              <a:t>...</a:t>
            </a:r>
          </a:p>
          <a:p>
            <a:pPr marL="0" indent="0">
              <a:buNone/>
            </a:pPr>
            <a:r>
              <a:rPr lang="en-US" dirty="0" smtClean="0"/>
              <a:t>Ví dụ:</a:t>
            </a:r>
          </a:p>
          <a:p>
            <a:pPr marL="0" indent="0">
              <a:buNone/>
            </a:pPr>
            <a:r>
              <a:rPr lang="en-US" dirty="0" smtClean="0"/>
              <a:t>openssl dgst -sha1 -sign privatekey.pem -out demo.exe.sha1 demo.exe</a:t>
            </a:r>
          </a:p>
          <a:p>
            <a:pPr marL="0" indent="0">
              <a:buNone/>
            </a:pPr>
            <a:r>
              <a:rPr lang="en-US" dirty="0" smtClean="0"/>
              <a:t>openssl dgst -sha1 -verify pubkey.pem -signature \ demo.exe.sha1 demo.exe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0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10. Tạo khóa RSA, DSA, EC</a:t>
            </a:r>
          </a:p>
          <a:p>
            <a:pPr marL="0" indent="0">
              <a:buNone/>
            </a:pPr>
            <a:r>
              <a:rPr lang="en-US" dirty="0" smtClean="0"/>
              <a:t>Tạo khóa bí mật RSA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Cú pháp: openssl </a:t>
            </a:r>
            <a:r>
              <a:rPr lang="en-US" dirty="0" smtClean="0">
                <a:solidFill>
                  <a:srgbClr val="FF0000"/>
                </a:solidFill>
              </a:rPr>
              <a:t>genrsa</a:t>
            </a:r>
            <a:r>
              <a:rPr lang="en-US" dirty="0" smtClean="0"/>
              <a:t> -out &lt;file&gt; &lt;size&gt;</a:t>
            </a:r>
          </a:p>
          <a:p>
            <a:pPr marL="0" indent="0">
              <a:buNone/>
            </a:pPr>
            <a:r>
              <a:rPr lang="en-US" dirty="0" smtClean="0"/>
              <a:t>Ví dụ: </a:t>
            </a:r>
            <a:r>
              <a:rPr lang="en-US" dirty="0" smtClean="0"/>
              <a:t>openssl </a:t>
            </a:r>
            <a:r>
              <a:rPr lang="en-US" dirty="0" smtClean="0">
                <a:solidFill>
                  <a:srgbClr val="FF0000"/>
                </a:solidFill>
              </a:rPr>
              <a:t>genrsa</a:t>
            </a:r>
            <a:r>
              <a:rPr lang="en-US" dirty="0" smtClean="0"/>
              <a:t> -out mykey.pem 1024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10. Tạo khóa RSA, DSA, EC</a:t>
            </a:r>
          </a:p>
          <a:p>
            <a:pPr marL="0" indent="0">
              <a:buNone/>
            </a:pPr>
            <a:r>
              <a:rPr lang="en-US" dirty="0" smtClean="0"/>
              <a:t>Bảo vệ khóa thông qua mã hóa Triple DES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Cú pháp: openssl </a:t>
            </a:r>
            <a:r>
              <a:rPr lang="en-US" dirty="0" smtClean="0">
                <a:solidFill>
                  <a:srgbClr val="FF0000"/>
                </a:solidFill>
              </a:rPr>
              <a:t>genrsa-des3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–out &lt;file&gt; &lt;size&gt;</a:t>
            </a:r>
          </a:p>
          <a:p>
            <a:pPr marL="0" indent="0">
              <a:buNone/>
            </a:pPr>
            <a:r>
              <a:rPr lang="en-US" dirty="0" smtClean="0"/>
              <a:t>Ví dụ: openssl </a:t>
            </a:r>
            <a:r>
              <a:rPr lang="en-US" dirty="0" smtClean="0">
                <a:solidFill>
                  <a:srgbClr val="FF0000"/>
                </a:solidFill>
              </a:rPr>
              <a:t>genrsa-des3</a:t>
            </a:r>
            <a:r>
              <a:rPr lang="en-US" dirty="0" smtClean="0"/>
              <a:t> -out mykey.pem 1024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11. Kiểm tra số nguyên tố</a:t>
            </a:r>
          </a:p>
          <a:p>
            <a:pPr marL="0" indent="0">
              <a:buNone/>
            </a:pPr>
            <a:r>
              <a:rPr lang="en-US" dirty="0" smtClean="0"/>
              <a:t>Kiểm tra một số nguyên bất kỳ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Cú pháp: openssl </a:t>
            </a:r>
            <a:r>
              <a:rPr lang="en-US" dirty="0" smtClean="0">
                <a:solidFill>
                  <a:srgbClr val="FF0000"/>
                </a:solidFill>
              </a:rPr>
              <a:t>prime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&lt;number_1&gt; </a:t>
            </a:r>
            <a:r>
              <a:rPr lang="en-US" dirty="0" smtClean="0"/>
              <a:t>&lt;number_2&gt;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Ví dụ: openssl </a:t>
            </a:r>
            <a:r>
              <a:rPr lang="en-US" dirty="0" smtClean="0">
                <a:solidFill>
                  <a:srgbClr val="FF0000"/>
                </a:solidFill>
              </a:rPr>
              <a:t>prime</a:t>
            </a:r>
            <a:r>
              <a:rPr lang="en-US" dirty="0" smtClean="0"/>
              <a:t> 3 4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3 (3) is </a:t>
            </a:r>
            <a:r>
              <a:rPr lang="en-US" dirty="0" smtClean="0">
                <a:solidFill>
                  <a:srgbClr val="0070C0"/>
                </a:solidFill>
              </a:rPr>
              <a:t>prime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4 (4) is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not prime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4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12. Kiểm tra sự đáp ứng của hệ thống</a:t>
            </a:r>
          </a:p>
          <a:p>
            <a:pPr marL="0" indent="0">
              <a:buNone/>
            </a:pPr>
            <a:r>
              <a:rPr lang="en-US" dirty="0" smtClean="0"/>
              <a:t> Kiểm tra hệ thống có thể chạy được bao nhiêu thuật toán và khoảng thời gian để thực thi thuật toán.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Ví dụ: openssl </a:t>
            </a:r>
            <a:r>
              <a:rPr lang="en-US" dirty="0" smtClean="0">
                <a:solidFill>
                  <a:srgbClr val="FF0000"/>
                </a:solidFill>
              </a:rPr>
              <a:t>speed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9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Chuong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 mật mã trong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OpenSSL.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0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Công cụ dòng lệnh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Mật mã khóa bí mật</a:t>
            </a:r>
          </a:p>
          <a:p>
            <a:pPr marL="0" indent="0">
              <a:buNone/>
            </a:pPr>
            <a:r>
              <a:rPr lang="en-US" dirty="0" smtClean="0"/>
              <a:t>Sử dụng chung một khóa để mã hóa và giải mã.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3004695"/>
            <a:ext cx="7297168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Mật mã khóa bí mật</a:t>
            </a:r>
          </a:p>
          <a:p>
            <a:pPr marL="0" indent="0">
              <a:buNone/>
            </a:pPr>
            <a:r>
              <a:rPr lang="en-US" dirty="0" smtClean="0"/>
              <a:t>Sơ đồ mã khối với những mức độ an toàn khác nhau: ECB, CBC, 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68" y="2849298"/>
            <a:ext cx="5406463" cy="37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1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smtClean="0"/>
              <a:t>Chế độ mã khối ECB</a:t>
            </a:r>
          </a:p>
          <a:p>
            <a:pPr marL="0" indent="0">
              <a:buNone/>
            </a:pPr>
            <a:r>
              <a:rPr lang="en-US" dirty="0" smtClean="0"/>
              <a:t>Trong suốt quá trình mã hóa từng khối, khối dữ liệu giống nhau sẽ cho ra bản mã giống nhau.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32" y="3169296"/>
            <a:ext cx="5402999" cy="32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. Chế độ mã khối CBC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Bản tin được mã hóa sẽ là yếu tố mã hóa cho khối bản tin phía sau.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77" y="2897517"/>
            <a:ext cx="7062509" cy="35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smtClean="0"/>
              <a:t>DES (Data Encryption Standard)</a:t>
            </a:r>
          </a:p>
          <a:p>
            <a:pPr marL="0" indent="0">
              <a:buNone/>
            </a:pPr>
            <a:r>
              <a:rPr lang="en-US" dirty="0" smtClean="0"/>
              <a:t>Mã hóa khối có kích thước 64 bit. Sử dụng low interface.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1" y="3256440"/>
            <a:ext cx="11820594" cy="16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smtClean="0"/>
              <a:t>DES (Data Encryption Standard)</a:t>
            </a:r>
          </a:p>
          <a:p>
            <a:pPr marL="0" indent="0">
              <a:buNone/>
            </a:pPr>
            <a:r>
              <a:rPr lang="en-US" dirty="0" smtClean="0"/>
              <a:t>Mã hóa khối có kích thước 64 bit. Sử dụng hight interface.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76102"/>
            <a:ext cx="8192643" cy="79068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38511" y="4503215"/>
            <a:ext cx="1735219" cy="299258"/>
          </a:xfrm>
          <a:prstGeom prst="rect">
            <a:avLst/>
          </a:prstGeom>
          <a:solidFill>
            <a:srgbClr val="00B0F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9" idx="2"/>
            <a:endCxn id="17" idx="0"/>
          </p:cNvCxnSpPr>
          <p:nvPr/>
        </p:nvCxnSpPr>
        <p:spPr>
          <a:xfrm flipH="1">
            <a:off x="3006121" y="3350592"/>
            <a:ext cx="2427574" cy="115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87813" y="2981260"/>
            <a:ext cx="26917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Mã hóa khối bản tin chuẩn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 rot="10800000">
            <a:off x="2130500" y="4802473"/>
            <a:ext cx="1620234" cy="264314"/>
          </a:xfrm>
          <a:prstGeom prst="rect">
            <a:avLst/>
          </a:prstGeom>
          <a:solidFill>
            <a:srgbClr val="FFFF00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3" idx="2"/>
            <a:endCxn id="31" idx="0"/>
          </p:cNvCxnSpPr>
          <p:nvPr/>
        </p:nvCxnSpPr>
        <p:spPr>
          <a:xfrm flipH="1" flipV="1">
            <a:off x="2940617" y="5066787"/>
            <a:ext cx="475209" cy="1388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5519" y="6085720"/>
            <a:ext cx="580061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Mã hóa khối bản tin không chuẩn nằm ở cuối, xử lý padding</a:t>
            </a:r>
          </a:p>
        </p:txBody>
      </p:sp>
      <p:sp>
        <p:nvSpPr>
          <p:cNvPr id="49" name="Rectangle 48"/>
          <p:cNvSpPr/>
          <p:nvPr/>
        </p:nvSpPr>
        <p:spPr>
          <a:xfrm rot="10800000">
            <a:off x="5312060" y="4515887"/>
            <a:ext cx="1563650" cy="269114"/>
          </a:xfrm>
          <a:prstGeom prst="rect">
            <a:avLst/>
          </a:prstGeom>
          <a:solidFill>
            <a:srgbClr val="FFC000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rot="10800000">
            <a:off x="6962283" y="4785001"/>
            <a:ext cx="1224984" cy="281786"/>
          </a:xfrm>
          <a:prstGeom prst="rect">
            <a:avLst/>
          </a:prstGeom>
          <a:solidFill>
            <a:srgbClr val="FFC000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517003" y="6085720"/>
            <a:ext cx="244845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Tổng kích thước bản mã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51" idx="0"/>
            <a:endCxn id="49" idx="0"/>
          </p:cNvCxnSpPr>
          <p:nvPr/>
        </p:nvCxnSpPr>
        <p:spPr>
          <a:xfrm flipH="1" flipV="1">
            <a:off x="6093885" y="4785001"/>
            <a:ext cx="2647345" cy="130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0"/>
            <a:endCxn id="50" idx="0"/>
          </p:cNvCxnSpPr>
          <p:nvPr/>
        </p:nvCxnSpPr>
        <p:spPr>
          <a:xfrm flipH="1" flipV="1">
            <a:off x="7574775" y="5066787"/>
            <a:ext cx="1166455" cy="101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82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31" grpId="0" animBg="1"/>
      <p:bldP spid="33" grpId="0" animBg="1"/>
      <p:bldP spid="49" grpId="0" animBg="1"/>
      <p:bldP spid="50" grpId="0" animBg="1"/>
      <p:bldP spid="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</a:t>
            </a:r>
            <a:r>
              <a:rPr lang="en-US" dirty="0" smtClean="0"/>
              <a:t>. 3DES (Triple DES) – Low Interface</a:t>
            </a:r>
          </a:p>
          <a:p>
            <a:pPr marL="0" indent="0">
              <a:buNone/>
            </a:pPr>
            <a:r>
              <a:rPr lang="en-US" dirty="0" smtClean="0"/>
              <a:t>Giống như DES nhưng có đến 3 khóa, được sinh ra để khác phục nhược điểm của DES.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4" y="3608681"/>
            <a:ext cx="11875571" cy="12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5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5" y="4727369"/>
            <a:ext cx="8154538" cy="771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</a:t>
            </a:r>
            <a:r>
              <a:rPr lang="en-US" dirty="0" smtClean="0"/>
              <a:t>. 3DES (Triple DES) – High Interface</a:t>
            </a:r>
          </a:p>
          <a:p>
            <a:pPr marL="0" indent="0">
              <a:buNone/>
            </a:pPr>
            <a:r>
              <a:rPr lang="en-US" dirty="0" smtClean="0"/>
              <a:t>Lý thuyết - Double DES: C =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(P, K1), K2)</a:t>
            </a:r>
          </a:p>
          <a:p>
            <a:pPr marL="0" indent="0">
              <a:buNone/>
            </a:pPr>
            <a:r>
              <a:rPr lang="en-US" dirty="0" smtClean="0"/>
              <a:t>	      - Triple DES: C =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(P, K1), K2), K3)</a:t>
            </a:r>
          </a:p>
          <a:p>
            <a:pPr marL="0" indent="0">
              <a:buNone/>
            </a:pPr>
            <a:r>
              <a:rPr lang="en-US" dirty="0" smtClean="0"/>
              <a:t>Thực tế - Triple DES: C =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(P, K1), K2), K3)</a:t>
            </a:r>
          </a:p>
          <a:p>
            <a:pPr marL="0" indent="0">
              <a:buNone/>
            </a:pPr>
            <a:r>
              <a:rPr lang="en-US" dirty="0" smtClean="0"/>
              <a:t>               - Triple DES: C =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(P, K1), K2), K3)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 rot="10800000">
            <a:off x="4364652" y="4727369"/>
            <a:ext cx="1960733" cy="265526"/>
          </a:xfrm>
          <a:prstGeom prst="rect">
            <a:avLst/>
          </a:prstGeom>
          <a:solidFill>
            <a:schemeClr val="accent6">
              <a:lumMod val="50000"/>
              <a:alpha val="1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6485641" y="4727369"/>
            <a:ext cx="433633" cy="264314"/>
          </a:xfrm>
          <a:prstGeom prst="rect">
            <a:avLst/>
          </a:prstGeom>
          <a:solidFill>
            <a:srgbClr val="FFFF00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4" idx="2"/>
            <a:endCxn id="12" idx="0"/>
          </p:cNvCxnSpPr>
          <p:nvPr/>
        </p:nvCxnSpPr>
        <p:spPr>
          <a:xfrm flipV="1">
            <a:off x="6290914" y="4991683"/>
            <a:ext cx="411543" cy="1504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65350" y="6127234"/>
            <a:ext cx="3651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Khóa 3DES có chiều dài gấp 3 lần 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85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</a:t>
            </a:r>
            <a:r>
              <a:rPr lang="en-US" dirty="0" smtClean="0"/>
              <a:t>. Mật mã khóa bất đối xứng</a:t>
            </a:r>
          </a:p>
          <a:p>
            <a:pPr marL="0" indent="0">
              <a:buNone/>
            </a:pPr>
            <a:r>
              <a:rPr lang="en-US" dirty="0" smtClean="0"/>
              <a:t>Có 2 loại khóa là khóa bí mật và khóa công khai.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32" y="2819400"/>
            <a:ext cx="9299095" cy="38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Khái niệm SSL (Secure Sockets Layer)</a:t>
            </a:r>
          </a:p>
          <a:p>
            <a:pPr marL="0" indent="0">
              <a:buNone/>
            </a:pPr>
            <a:r>
              <a:rPr lang="en-US" dirty="0" smtClean="0"/>
              <a:t>Là giao thức mật mã dùng trong việc truyền thông an toàn.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88" y="2844474"/>
            <a:ext cx="5654052" cy="3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0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8</a:t>
            </a:r>
            <a:r>
              <a:rPr lang="en-US" dirty="0" smtClean="0"/>
              <a:t>. Diffie Hellman</a:t>
            </a:r>
          </a:p>
          <a:p>
            <a:pPr marL="0" indent="0">
              <a:buNone/>
            </a:pPr>
            <a:r>
              <a:rPr lang="en-US" dirty="0" smtClean="0"/>
              <a:t>Là phương pháp trao đổi khóa an toàn</a:t>
            </a:r>
          </a:p>
          <a:p>
            <a:pPr marL="0" indent="0">
              <a:buNone/>
            </a:pPr>
            <a:r>
              <a:rPr lang="en-US" dirty="0"/>
              <a:t>đ</a:t>
            </a:r>
            <a:r>
              <a:rPr lang="en-US" dirty="0" smtClean="0"/>
              <a:t>ược sử dụng bởi RSA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19456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8. Diffie Hellman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33" y="2335730"/>
            <a:ext cx="5723467" cy="43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8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9. RSA – Giải mã và mã hóa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32" y="3671538"/>
            <a:ext cx="7268589" cy="2505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20557" y="4890999"/>
            <a:ext cx="623455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6" idx="2"/>
            <a:endCxn id="7" idx="0"/>
          </p:cNvCxnSpPr>
          <p:nvPr/>
        </p:nvCxnSpPr>
        <p:spPr>
          <a:xfrm>
            <a:off x="6332284" y="3405903"/>
            <a:ext cx="1" cy="148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08930" y="3036571"/>
            <a:ext cx="8467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Bản tin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818546" y="4890999"/>
            <a:ext cx="623455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8" idx="2"/>
            <a:endCxn id="26" idx="0"/>
          </p:cNvCxnSpPr>
          <p:nvPr/>
        </p:nvCxnSpPr>
        <p:spPr>
          <a:xfrm>
            <a:off x="7093527" y="2901634"/>
            <a:ext cx="36747" cy="1989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44012" y="2532302"/>
            <a:ext cx="89902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Kết quả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28831" y="4890999"/>
            <a:ext cx="623455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3" idx="2"/>
            <a:endCxn id="31" idx="0"/>
          </p:cNvCxnSpPr>
          <p:nvPr/>
        </p:nvCxnSpPr>
        <p:spPr>
          <a:xfrm>
            <a:off x="7922709" y="2399847"/>
            <a:ext cx="17850" cy="249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93131" y="2030515"/>
            <a:ext cx="6591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Khóa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714721" y="5503845"/>
            <a:ext cx="932094" cy="299258"/>
          </a:xfrm>
          <a:prstGeom prst="rect">
            <a:avLst/>
          </a:prstGeom>
          <a:solidFill>
            <a:schemeClr val="accent6">
              <a:lumMod val="40000"/>
              <a:lumOff val="60000"/>
              <a:alpha val="380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714721" y="4895969"/>
            <a:ext cx="791291" cy="299258"/>
          </a:xfrm>
          <a:prstGeom prst="rect">
            <a:avLst/>
          </a:prstGeom>
          <a:solidFill>
            <a:schemeClr val="accent6">
              <a:lumMod val="40000"/>
              <a:lumOff val="60000"/>
              <a:alpha val="380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6" grpId="0" animBg="1"/>
      <p:bldP spid="28" grpId="0" animBg="1"/>
      <p:bldP spid="31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9</a:t>
            </a:r>
            <a:r>
              <a:rPr lang="en-US" dirty="0" smtClean="0"/>
              <a:t>. RSA – Chứng thực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26" y="3662012"/>
            <a:ext cx="7297168" cy="25149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71301" y="4875157"/>
            <a:ext cx="623455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8" idx="2"/>
            <a:endCxn id="6" idx="0"/>
          </p:cNvCxnSpPr>
          <p:nvPr/>
        </p:nvCxnSpPr>
        <p:spPr>
          <a:xfrm>
            <a:off x="6483028" y="3390061"/>
            <a:ext cx="1" cy="148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59674" y="3020729"/>
            <a:ext cx="8467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Bản tin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69290" y="4875157"/>
            <a:ext cx="623455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1" idx="2"/>
            <a:endCxn id="9" idx="0"/>
          </p:cNvCxnSpPr>
          <p:nvPr/>
        </p:nvCxnSpPr>
        <p:spPr>
          <a:xfrm>
            <a:off x="7244271" y="2885792"/>
            <a:ext cx="36747" cy="1989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94756" y="2516460"/>
            <a:ext cx="89902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Kết quả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79575" y="4875157"/>
            <a:ext cx="623455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4" idx="2"/>
            <a:endCxn id="12" idx="0"/>
          </p:cNvCxnSpPr>
          <p:nvPr/>
        </p:nvCxnSpPr>
        <p:spPr>
          <a:xfrm>
            <a:off x="8073453" y="2384005"/>
            <a:ext cx="17850" cy="249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43875" y="2014673"/>
            <a:ext cx="6591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Khóa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03436" y="4889444"/>
            <a:ext cx="891112" cy="299258"/>
          </a:xfrm>
          <a:prstGeom prst="rect">
            <a:avLst/>
          </a:prstGeom>
          <a:solidFill>
            <a:schemeClr val="accent2">
              <a:lumMod val="40000"/>
              <a:lumOff val="60000"/>
              <a:alpha val="380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03436" y="5533203"/>
            <a:ext cx="759137" cy="299258"/>
          </a:xfrm>
          <a:prstGeom prst="rect">
            <a:avLst/>
          </a:prstGeom>
          <a:solidFill>
            <a:schemeClr val="accent2">
              <a:lumMod val="40000"/>
              <a:lumOff val="60000"/>
              <a:alpha val="380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10. Đọc khóa từ tệp tin PEM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73" y="2403030"/>
            <a:ext cx="8630854" cy="4296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08952" y="5202083"/>
            <a:ext cx="5989192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436990" y="5202083"/>
            <a:ext cx="509047" cy="299258"/>
          </a:xfrm>
          <a:prstGeom prst="rect">
            <a:avLst/>
          </a:prstGeom>
          <a:solidFill>
            <a:srgbClr val="FF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2"/>
            <a:endCxn id="15" idx="0"/>
          </p:cNvCxnSpPr>
          <p:nvPr/>
        </p:nvCxnSpPr>
        <p:spPr>
          <a:xfrm>
            <a:off x="8691513" y="3802557"/>
            <a:ext cx="1" cy="139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14129" y="3433225"/>
            <a:ext cx="1554767" cy="369332"/>
          </a:xfrm>
          <a:prstGeom prst="rect">
            <a:avLst/>
          </a:prstGeom>
          <a:solidFill>
            <a:srgbClr val="FF0000">
              <a:alpha val="25882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PEM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4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11. Đọc khóa từ tệp tin PEM</a:t>
            </a:r>
          </a:p>
          <a:p>
            <a:pPr marL="0" indent="0">
              <a:buNone/>
            </a:pPr>
            <a:r>
              <a:rPr lang="en-US" dirty="0" smtClean="0"/>
              <a:t>Cơ chế thông báo lỗi nếu đọc khóa không thành công.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03005"/>
            <a:ext cx="10058400" cy="3491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800000">
            <a:off x="1952993" y="3297869"/>
            <a:ext cx="1176706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9" idx="2"/>
            <a:endCxn id="7" idx="0"/>
          </p:cNvCxnSpPr>
          <p:nvPr/>
        </p:nvCxnSpPr>
        <p:spPr>
          <a:xfrm flipV="1">
            <a:off x="2541345" y="3597127"/>
            <a:ext cx="1" cy="27147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1013" y="5942568"/>
            <a:ext cx="8406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Mã lỗi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0800000">
            <a:off x="3259515" y="3322237"/>
            <a:ext cx="1821531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3" idx="2"/>
            <a:endCxn id="21" idx="0"/>
          </p:cNvCxnSpPr>
          <p:nvPr/>
        </p:nvCxnSpPr>
        <p:spPr>
          <a:xfrm flipV="1">
            <a:off x="4170280" y="3621495"/>
            <a:ext cx="0" cy="2714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5936" y="5966540"/>
            <a:ext cx="10086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Thư viện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0800000">
            <a:off x="5178966" y="3322237"/>
            <a:ext cx="1221833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8" idx="2"/>
            <a:endCxn id="26" idx="0"/>
          </p:cNvCxnSpPr>
          <p:nvPr/>
        </p:nvCxnSpPr>
        <p:spPr>
          <a:xfrm flipV="1">
            <a:off x="5779051" y="3621495"/>
            <a:ext cx="10831" cy="2690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91217" y="5942568"/>
            <a:ext cx="97566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Tên hàm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 rot="10800000">
            <a:off x="6530227" y="3322237"/>
            <a:ext cx="1919838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4" idx="2"/>
            <a:endCxn id="32" idx="0"/>
          </p:cNvCxnSpPr>
          <p:nvPr/>
        </p:nvCxnSpPr>
        <p:spPr>
          <a:xfrm flipH="1" flipV="1">
            <a:off x="7490146" y="3621495"/>
            <a:ext cx="2455" cy="2690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642479" y="5942568"/>
            <a:ext cx="170024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Nguyên nhân lỗi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41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1" grpId="0" animBg="1"/>
      <p:bldP spid="23" grpId="0" animBg="1"/>
      <p:bldP spid="26" grpId="0" animBg="1"/>
      <p:bldP spid="28" grpId="0" animBg="1"/>
      <p:bldP spid="32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841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Sao chép chứng chỉ X509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86" y="1326710"/>
            <a:ext cx="794495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12. Sinh khóa RSA</a:t>
            </a:r>
          </a:p>
          <a:p>
            <a:pPr marL="0" indent="0">
              <a:buNone/>
            </a:pPr>
            <a:r>
              <a:rPr lang="en-US" dirty="0" smtClean="0"/>
              <a:t>Sinh khóa kích thước 1024 bit với exponent là 65535.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93" y="3225613"/>
            <a:ext cx="8148613" cy="30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Tách khóa công khai sang cấu trúc high interface EVP.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1" y="1246910"/>
            <a:ext cx="7602011" cy="5153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69587" y="5466033"/>
            <a:ext cx="4650586" cy="299258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0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3. Các thành phần mật mã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13. Mã hóa và giải mã</a:t>
            </a:r>
          </a:p>
        </p:txBody>
      </p:sp>
    </p:spTree>
    <p:extLst>
      <p:ext uri="{BB962C8B-B14F-4D97-AF65-F5344CB8AC3E}">
        <p14:creationId xmlns:p14="http://schemas.microsoft.com/office/powerpoint/2010/main" val="47977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1. Giới 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Khái niệm OpenSSL</a:t>
            </a:r>
          </a:p>
          <a:p>
            <a:r>
              <a:rPr lang="en-US" dirty="0" smtClean="0"/>
              <a:t>Thư viện mã nguồn mở.</a:t>
            </a:r>
          </a:p>
          <a:p>
            <a:r>
              <a:rPr lang="en-US" dirty="0" smtClean="0"/>
              <a:t>Công cụ dòng lệnh cho các hệ mật mã.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26" y="4135427"/>
            <a:ext cx="7313548" cy="16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77" y="744969"/>
            <a:ext cx="7249110" cy="5622579"/>
          </a:xfrm>
        </p:spPr>
      </p:pic>
      <p:sp>
        <p:nvSpPr>
          <p:cNvPr id="7" name="Rectangle 6"/>
          <p:cNvSpPr/>
          <p:nvPr/>
        </p:nvSpPr>
        <p:spPr>
          <a:xfrm>
            <a:off x="2381809" y="4325390"/>
            <a:ext cx="6287877" cy="388012"/>
          </a:xfrm>
          <a:prstGeom prst="rect">
            <a:avLst/>
          </a:prstGeom>
          <a:solidFill>
            <a:srgbClr val="FDF703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1809" y="5091587"/>
            <a:ext cx="4141539" cy="432519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1. Giới 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Lịch sử phiên bản OpenSSL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&gt; openssl.exe </a:t>
            </a:r>
            <a:r>
              <a:rPr lang="en-US" dirty="0" smtClean="0"/>
              <a:t>version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97256"/>
              </p:ext>
            </p:extLst>
          </p:nvPr>
        </p:nvGraphicFramePr>
        <p:xfrm>
          <a:off x="2032000" y="3067079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7921860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96306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Phiên</a:t>
                      </a:r>
                      <a:r>
                        <a:rPr lang="en-US" baseline="0" dirty="0" smtClean="0"/>
                        <a:t> bản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Ngày</a:t>
                      </a:r>
                      <a:r>
                        <a:rPr lang="en-US" baseline="0" dirty="0" smtClean="0"/>
                        <a:t> phát hành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5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23/12/1998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87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22/03/1999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93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28/02/2000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24/09/2000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6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31/12/2002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132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1.1.1g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21/04/2020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44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Kiến trúc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Kiến trúc mã nguồn OpenSSL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Gồm 11 thư mục chính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2" y="2248958"/>
            <a:ext cx="5511271" cy="43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Kiến trúc /crypto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2390246"/>
            <a:ext cx="87915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Kiến trúc OpenSSL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. Kiến trúc interface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OpenSSL cung cấp</a:t>
            </a:r>
          </a:p>
          <a:p>
            <a:pPr marL="0" indent="0">
              <a:buNone/>
            </a:pPr>
            <a:r>
              <a:rPr lang="en-US" dirty="0" smtClean="0"/>
              <a:t>hai interface là low,</a:t>
            </a:r>
          </a:p>
          <a:p>
            <a:pPr marL="0" indent="0">
              <a:buNone/>
            </a:pPr>
            <a:r>
              <a:rPr lang="en-US" dirty="0" smtClean="0"/>
              <a:t>high.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1329531"/>
            <a:ext cx="71056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6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1144</Words>
  <Application>Microsoft Office PowerPoint</Application>
  <PresentationFormat>Widescreen</PresentationFormat>
  <Paragraphs>178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Wingdings</vt:lpstr>
      <vt:lpstr>Office Theme</vt:lpstr>
      <vt:lpstr> MẬT MÃ ỨNG DỤNG TRONG AN TOÀN THÔNG TIN Đề tài: XÂY DỰNG ỨNG DỤNG SỬ DỤNG THƯ VIỆN OPENSSL </vt:lpstr>
      <vt:lpstr>Nội dung:</vt:lpstr>
      <vt:lpstr>Chương 1. Giới thiệu</vt:lpstr>
      <vt:lpstr>Chương 1. Giới thiệu</vt:lpstr>
      <vt:lpstr>Chương 1. Giới thiệu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2. Kiến trúc OpenSSL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Chương 3. Các thành phần mật mã</vt:lpstr>
      <vt:lpstr>Sao chép chứng chỉ X509</vt:lpstr>
      <vt:lpstr>Chương 3. Các thành phần mật mã</vt:lpstr>
      <vt:lpstr>Tách khóa công khai sang cấu trúc high interface EVP.</vt:lpstr>
      <vt:lpstr>Chương 3. Các thành phần mật mã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MẬT MÃ ỨNG DỤNG TRONG AN TOÀN THÔNG TIN Đề tài: XÂY DỰNG ỨNG DỤNG SỬ DỤNG THƯ VIỆN OPENSSL </dc:title>
  <dc:creator>Võ Lê Huy</dc:creator>
  <cp:lastModifiedBy>Võ Lê Huy</cp:lastModifiedBy>
  <cp:revision>38</cp:revision>
  <dcterms:created xsi:type="dcterms:W3CDTF">2020-12-17T09:20:00Z</dcterms:created>
  <dcterms:modified xsi:type="dcterms:W3CDTF">2020-12-17T13:36:58Z</dcterms:modified>
</cp:coreProperties>
</file>